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embeddedFontLst>
    <p:embeddedFont>
      <p:font typeface="MiSans" charset="-122" pitchFamily="34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3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21-2.png"/><Relationship Id="rId3" Type="http://schemas.openxmlformats.org/officeDocument/2006/relationships/image" Target="../media/image-2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image" Target="../media/image-4-2.png"/><Relationship Id="rId3" Type="http://schemas.openxmlformats.org/officeDocument/2006/relationships/image" Target="../media/image-4-2.png"/><Relationship Id="rId4" Type="http://schemas.openxmlformats.org/officeDocument/2006/relationships/image" Target="../media/image-4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9-2.png"/><Relationship Id="rId3" Type="http://schemas.openxmlformats.org/officeDocument/2006/relationships/image" Target="../media/image-9-2.png"/><Relationship Id="rId4" Type="http://schemas.openxmlformats.org/officeDocument/2006/relationships/image" Target="../media/image-9-2.png"/><Relationship Id="rId5" Type="http://schemas.openxmlformats.org/officeDocument/2006/relationships/image" Target="../media/image-9-2.png"/><Relationship Id="rId6" Type="http://schemas.openxmlformats.org/officeDocument/2006/relationships/image" Target="../media/image-6-2.png"/><Relationship Id="rId7" Type="http://schemas.openxmlformats.org/officeDocument/2006/relationships/image" Target="../media/image-6-3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27-d0tj0hs75iks2gau4tk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4464685"/>
            <a:ext cx="4602480" cy="5549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7:27-d0tj0hs75iks2gau4tlg.png">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00150" y="1859915"/>
            <a:ext cx="7924800" cy="2021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CHEN JIA - AI Engineer-in-Training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088750" y="497650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088750" y="451529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88750" y="4515295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8440" y="2900680"/>
            <a:ext cx="3336290" cy="278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Developed scalable wafer tracking system with SQL Server database. Integrated K2 workflow automation engine, reducing manual data entry by 60%.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985510" y="2298700"/>
            <a:ext cx="527621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Enterprise Wafer Management System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95960" y="106739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95960" y="106739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Systems on Silicon Manufacturing Co. Pte. Ltd.</a:t>
            </a:r>
            <a:endParaRPr lang="en-US" sz="1600" dirty="0"/>
          </a:p>
        </p:txBody>
      </p:sp>
      <p:pic>
        <p:nvPicPr>
          <p:cNvPr id="6" name="Image 0" descr="https://kimi-img.moonshot.cn/pub/slides/slides_tmpl/image/25-06-01-00:37:30-d0tj0ik75iks2gau4to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705" y="0"/>
            <a:ext cx="8773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Skills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740660"/>
            <a:ext cx="7389495" cy="2708275"/>
          </a:xfrm>
          <a:prstGeom prst="rect">
            <a:avLst/>
          </a:prstGeom>
          <a:gradFill rotWithShape="1" flip="none">
            <a:gsLst>
              <a:gs pos="13000">
                <a:srgbClr val="2F5BEE">
                  <a:alpha val="12000"/>
                </a:srgbClr>
              </a:gs>
              <a:gs pos="57000">
                <a:srgbClr val="2F5BEE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2740660"/>
            <a:ext cx="7389495" cy="2708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9485" y="3197860"/>
            <a:ext cx="5620385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Languages &amp; Frameworks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8850" y="3712845"/>
            <a:ext cx="5389245" cy="173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Proficient in Python, C++, Java, SQL. Experienced with PyTorch, TensorFlow, Keras, Hugging Face Transformers, LangChain, Scikit-learn, and YOLO.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40410" y="400685"/>
            <a:ext cx="9594215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Programming &amp; Libraries</a:t>
            </a:r>
            <a:endParaRPr lang="en-US" sz="1600" dirty="0"/>
          </a:p>
        </p:txBody>
      </p:sp>
      <p:pic>
        <p:nvPicPr>
          <p:cNvPr id="15" name="Image 0" descr="https://kimi-img.moonshot.cn/pub/slides/slides_tmpl/image/25-06-01-00:37:40-d0tj0l475iks2gau4tt0.png">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5861685" y="0"/>
            <a:ext cx="56775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0" y="2921635"/>
            <a:ext cx="7389495" cy="2708275"/>
          </a:xfrm>
          <a:prstGeom prst="rect">
            <a:avLst/>
          </a:prstGeom>
          <a:gradFill rotWithShape="1" flip="none">
            <a:gsLst>
              <a:gs pos="13000">
                <a:srgbClr val="2F5BEE">
                  <a:alpha val="0"/>
                </a:srgbClr>
              </a:gs>
              <a:gs pos="57000">
                <a:srgbClr val="00B0F0">
                  <a:alpha val="3400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 rot="10800000">
            <a:off x="0" y="2921635"/>
            <a:ext cx="7389495" cy="2708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4968240" y="-495300"/>
            <a:ext cx="15883890" cy="7847965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45000">
                  <a:srgbClr val="4B8BF7"/>
                </a:gs>
                <a:gs pos="100000">
                  <a:srgbClr val="00B0F0"/>
                </a:gs>
              </a:gsLst>
              <a:path path="circle">
                <a:fillToRect t="50000" r="50000" b="50000" l="50000"/>
              </a:path>
            </a:gra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4968240" y="-495300"/>
            <a:ext cx="15883890" cy="7847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95960" y="3682365"/>
            <a:ext cx="5080000" cy="2253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Expertise in Large Language Models, Time Series Analysis, Natural Language Processing, Pattern Recognition, Prompt Engineering, Hyperparameter Tuning, Model Optimization, and Feature Engineering.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40410" y="3107055"/>
            <a:ext cx="658304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&amp; Data Science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420599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42059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6614" y="517573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86614" y="51757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041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4041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Technology</a:t>
            </a:r>
            <a:endParaRPr lang="en-US" sz="1600" dirty="0"/>
          </a:p>
        </p:txBody>
      </p:sp>
      <p:pic>
        <p:nvPicPr>
          <p:cNvPr id="18" name="Image 0" descr="https://kimi-img.moonshot.cn/pub/slides/slides_tmpl/image/25-06-01-00:37:36-d0tj0k475iks2gau4tr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370" y="1996440"/>
            <a:ext cx="2480945" cy="2682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7:36-d0tj0k475iks2gau4tr0.png">    </p:cNvPr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-453390" y="297180"/>
            <a:ext cx="6263005" cy="62630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4802505" y="2667635"/>
            <a:ext cx="7389495" cy="2708275"/>
          </a:xfrm>
          <a:prstGeom prst="rect">
            <a:avLst/>
          </a:prstGeom>
          <a:gradFill rotWithShape="1" flip="none">
            <a:gsLst>
              <a:gs pos="13000">
                <a:srgbClr val="2F5BEE">
                  <a:alpha val="12000"/>
                </a:srgbClr>
              </a:gs>
              <a:gs pos="57000">
                <a:srgbClr val="2F5BEE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 rot="10800000">
            <a:off x="4802505" y="2667635"/>
            <a:ext cx="7389495" cy="2708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164580" y="3178810"/>
            <a:ext cx="3796665" cy="300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Skilled in OpenCV, Roboflow, LabelMe, ROS, SLAM, and Edge AI.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66485" y="2667635"/>
            <a:ext cx="5436870" cy="511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&amp; Robotics Tools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rot="19800000">
            <a:off x="10516870" y="4044315"/>
            <a:ext cx="1156970" cy="1113155"/>
          </a:xfrm>
          <a:custGeom>
            <a:avLst/>
            <a:gdLst/>
            <a:ahLst/>
            <a:cxnLst/>
            <a:rect l="l" t="t" r="r" b="b"/>
            <a:pathLst>
              <a:path w="1156970" h="1113155">
                <a:moveTo>
                  <a:pt x="412655" y="1087349"/>
                </a:moveTo>
                <a:lnTo>
                  <a:pt x="744316" y="1087349"/>
                </a:lnTo>
                <a:lnTo>
                  <a:pt x="695565" y="1101848"/>
                </a:lnTo>
                <a:cubicBezTo>
                  <a:pt x="657747" y="1109262"/>
                  <a:pt x="618591" y="1113155"/>
                  <a:pt x="578485" y="1113155"/>
                </a:cubicBezTo>
                <a:cubicBezTo>
                  <a:pt x="538379" y="1113155"/>
                  <a:pt x="499223" y="1109262"/>
                  <a:pt x="461405" y="1101848"/>
                </a:cubicBezTo>
                <a:close/>
                <a:moveTo>
                  <a:pt x="249575" y="1014859"/>
                </a:moveTo>
                <a:lnTo>
                  <a:pt x="907395" y="1014859"/>
                </a:lnTo>
                <a:lnTo>
                  <a:pt x="903295" y="1018101"/>
                </a:lnTo>
                <a:lnTo>
                  <a:pt x="859902" y="1040665"/>
                </a:lnTo>
                <a:lnTo>
                  <a:pt x="297068" y="1040665"/>
                </a:lnTo>
                <a:lnTo>
                  <a:pt x="253675" y="1018101"/>
                </a:lnTo>
                <a:close/>
                <a:moveTo>
                  <a:pt x="161008" y="942369"/>
                </a:moveTo>
                <a:lnTo>
                  <a:pt x="995963" y="942369"/>
                </a:lnTo>
                <a:lnTo>
                  <a:pt x="989273" y="950137"/>
                </a:lnTo>
                <a:lnTo>
                  <a:pt x="966453" y="968175"/>
                </a:lnTo>
                <a:lnTo>
                  <a:pt x="190517" y="968175"/>
                </a:lnTo>
                <a:lnTo>
                  <a:pt x="167698" y="950137"/>
                </a:lnTo>
                <a:close/>
                <a:moveTo>
                  <a:pt x="98580" y="869879"/>
                </a:moveTo>
                <a:lnTo>
                  <a:pt x="1058390" y="869879"/>
                </a:lnTo>
                <a:lnTo>
                  <a:pt x="1036166" y="895685"/>
                </a:lnTo>
                <a:lnTo>
                  <a:pt x="120804" y="895685"/>
                </a:lnTo>
                <a:close/>
                <a:moveTo>
                  <a:pt x="56889" y="797389"/>
                </a:moveTo>
                <a:lnTo>
                  <a:pt x="1100082" y="797389"/>
                </a:lnTo>
                <a:lnTo>
                  <a:pt x="1085462" y="823195"/>
                </a:lnTo>
                <a:lnTo>
                  <a:pt x="71509" y="823195"/>
                </a:lnTo>
                <a:close/>
                <a:moveTo>
                  <a:pt x="27540" y="724899"/>
                </a:moveTo>
                <a:lnTo>
                  <a:pt x="1129430" y="724899"/>
                </a:lnTo>
                <a:lnTo>
                  <a:pt x="1121068" y="750705"/>
                </a:lnTo>
                <a:lnTo>
                  <a:pt x="35902" y="750705"/>
                </a:lnTo>
                <a:close/>
                <a:moveTo>
                  <a:pt x="7627" y="652409"/>
                </a:moveTo>
                <a:lnTo>
                  <a:pt x="1149343" y="652409"/>
                </a:lnTo>
                <a:lnTo>
                  <a:pt x="1147624" y="668747"/>
                </a:lnTo>
                <a:lnTo>
                  <a:pt x="1144556" y="678215"/>
                </a:lnTo>
                <a:lnTo>
                  <a:pt x="12414" y="678215"/>
                </a:lnTo>
                <a:lnTo>
                  <a:pt x="9347" y="668747"/>
                </a:lnTo>
                <a:close/>
                <a:moveTo>
                  <a:pt x="0" y="579919"/>
                </a:moveTo>
                <a:lnTo>
                  <a:pt x="1156970" y="579919"/>
                </a:lnTo>
                <a:lnTo>
                  <a:pt x="1154255" y="605725"/>
                </a:lnTo>
                <a:lnTo>
                  <a:pt x="2715" y="605725"/>
                </a:lnTo>
                <a:close/>
                <a:moveTo>
                  <a:pt x="2715" y="507430"/>
                </a:moveTo>
                <a:lnTo>
                  <a:pt x="1154255" y="507430"/>
                </a:lnTo>
                <a:lnTo>
                  <a:pt x="1156970" y="533236"/>
                </a:lnTo>
                <a:lnTo>
                  <a:pt x="0" y="533236"/>
                </a:lnTo>
                <a:close/>
                <a:moveTo>
                  <a:pt x="12414" y="434940"/>
                </a:moveTo>
                <a:lnTo>
                  <a:pt x="1144556" y="434940"/>
                </a:lnTo>
                <a:lnTo>
                  <a:pt x="1147624" y="444408"/>
                </a:lnTo>
                <a:lnTo>
                  <a:pt x="1149343" y="460746"/>
                </a:lnTo>
                <a:lnTo>
                  <a:pt x="7627" y="460746"/>
                </a:lnTo>
                <a:lnTo>
                  <a:pt x="9347" y="444408"/>
                </a:lnTo>
                <a:close/>
                <a:moveTo>
                  <a:pt x="35902" y="362450"/>
                </a:moveTo>
                <a:lnTo>
                  <a:pt x="1121069" y="362450"/>
                </a:lnTo>
                <a:lnTo>
                  <a:pt x="1129431" y="388256"/>
                </a:lnTo>
                <a:lnTo>
                  <a:pt x="27540" y="388256"/>
                </a:lnTo>
                <a:close/>
                <a:moveTo>
                  <a:pt x="71508" y="289960"/>
                </a:moveTo>
                <a:lnTo>
                  <a:pt x="1085462" y="289960"/>
                </a:lnTo>
                <a:lnTo>
                  <a:pt x="1100082" y="315766"/>
                </a:lnTo>
                <a:lnTo>
                  <a:pt x="56888" y="315766"/>
                </a:lnTo>
                <a:close/>
                <a:moveTo>
                  <a:pt x="120804" y="217470"/>
                </a:moveTo>
                <a:lnTo>
                  <a:pt x="1036167" y="217470"/>
                </a:lnTo>
                <a:lnTo>
                  <a:pt x="1058391" y="243276"/>
                </a:lnTo>
                <a:lnTo>
                  <a:pt x="98579" y="243276"/>
                </a:lnTo>
                <a:close/>
                <a:moveTo>
                  <a:pt x="190516" y="144980"/>
                </a:moveTo>
                <a:lnTo>
                  <a:pt x="966455" y="144980"/>
                </a:lnTo>
                <a:lnTo>
                  <a:pt x="989273" y="163018"/>
                </a:lnTo>
                <a:lnTo>
                  <a:pt x="995963" y="170786"/>
                </a:lnTo>
                <a:lnTo>
                  <a:pt x="161007" y="170786"/>
                </a:lnTo>
                <a:lnTo>
                  <a:pt x="167698" y="163018"/>
                </a:lnTo>
                <a:close/>
                <a:moveTo>
                  <a:pt x="297066" y="72490"/>
                </a:moveTo>
                <a:lnTo>
                  <a:pt x="859904" y="72490"/>
                </a:lnTo>
                <a:lnTo>
                  <a:pt x="903295" y="95054"/>
                </a:lnTo>
                <a:lnTo>
                  <a:pt x="907396" y="98296"/>
                </a:lnTo>
                <a:lnTo>
                  <a:pt x="249574" y="98296"/>
                </a:lnTo>
                <a:lnTo>
                  <a:pt x="253675" y="95054"/>
                </a:lnTo>
                <a:close/>
                <a:moveTo>
                  <a:pt x="578471" y="0"/>
                </a:moveTo>
                <a:lnTo>
                  <a:pt x="578500" y="0"/>
                </a:lnTo>
                <a:lnTo>
                  <a:pt x="637883" y="2873"/>
                </a:lnTo>
                <a:cubicBezTo>
                  <a:pt x="657413" y="4773"/>
                  <a:pt x="676657" y="7600"/>
                  <a:pt x="695565" y="11307"/>
                </a:cubicBezTo>
                <a:lnTo>
                  <a:pt x="744318" y="25806"/>
                </a:lnTo>
                <a:lnTo>
                  <a:pt x="412652" y="25806"/>
                </a:lnTo>
                <a:lnTo>
                  <a:pt x="461405" y="11307"/>
                </a:lnTo>
                <a:cubicBezTo>
                  <a:pt x="480314" y="7600"/>
                  <a:pt x="499557" y="4773"/>
                  <a:pt x="519087" y="2873"/>
                </a:cubicBezTo>
                <a:close/>
              </a:path>
            </a:pathLst>
          </a:custGeom>
          <a:solidFill>
            <a:srgbClr val="7DB6D9">
              <a:alpha val="30196"/>
            </a:srgbClr>
          </a:solidFill>
          <a:ln/>
        </p:spPr>
      </p:sp>
      <p:sp>
        <p:nvSpPr>
          <p:cNvPr id="9" name="Text 6"/>
          <p:cNvSpPr/>
          <p:nvPr/>
        </p:nvSpPr>
        <p:spPr>
          <a:xfrm rot="19800000">
            <a:off x="10516870" y="4044315"/>
            <a:ext cx="1156970" cy="11131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6-01-00:37:28-d0tj0i475iks2gau4tmg.png">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740000">
            <a:off x="9265285" y="1238885"/>
            <a:ext cx="805815" cy="84772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86614" y="401549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86614" y="40154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86614" y="498523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86614" y="49852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F2F7F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F2F7FA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740410" y="401275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740410" y="401275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Computer Vision &amp; Robotics</a:t>
            </a:r>
            <a:endParaRPr lang="en-US" sz="1600" dirty="0"/>
          </a:p>
        </p:txBody>
      </p:sp>
      <p:pic>
        <p:nvPicPr>
          <p:cNvPr id="21" name="Image 2" descr="https://kimi-img.moonshot.cn/pub/slides/slides_tmpl/image/25-06-01-00:37:33-d0tj0jc75iks2gau4tpg.png">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8440" y="2900680"/>
            <a:ext cx="3336290" cy="278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Experienced with EDA, Matplotlib, Seaborn, Plotly, Power BI, and Streamlit.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985510" y="2298700"/>
            <a:ext cx="527621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Tools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95960" y="106739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95960" y="106739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Data Analytics &amp; Visualization</a:t>
            </a:r>
            <a:endParaRPr lang="en-US" sz="1600" dirty="0"/>
          </a:p>
        </p:txBody>
      </p:sp>
      <p:pic>
        <p:nvPicPr>
          <p:cNvPr id="6" name="Image 0" descr="https://kimi-img.moonshot.cn/pub/slides/slides_tmpl/image/25-06-01-00:37:30-d0tj0ik75iks2gau4to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705" y="0"/>
            <a:ext cx="8773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3105" y="3053715"/>
            <a:ext cx="658304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 Tools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3105" y="3540760"/>
            <a:ext cx="4548505" cy="173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Proficient in Docker, REST APIs, CI/CD, GitHub, Bitbucket, Linux, n8n, and Google AI Studio.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95960" y="1758950"/>
            <a:ext cx="5838825" cy="10972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95960" y="1758950"/>
            <a:ext cx="5838825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MLOps &amp; Deployment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740660"/>
            <a:ext cx="7389495" cy="2708275"/>
          </a:xfrm>
          <a:prstGeom prst="rect">
            <a:avLst/>
          </a:prstGeom>
          <a:gradFill rotWithShape="1" flip="none">
            <a:gsLst>
              <a:gs pos="13000">
                <a:srgbClr val="2F5BEE">
                  <a:alpha val="12000"/>
                </a:srgbClr>
              </a:gs>
              <a:gs pos="57000">
                <a:srgbClr val="2F5BEE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2740660"/>
            <a:ext cx="7389495" cy="2708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9485" y="3197860"/>
            <a:ext cx="5620385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Interpersonal Skills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8850" y="3712845"/>
            <a:ext cx="5389245" cy="173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Strong in problem scoping, stakeholder communication, independent research, and cross-functional collaboration.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40410" y="400685"/>
            <a:ext cx="9594215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Soft Skills</a:t>
            </a:r>
            <a:endParaRPr lang="en-US" sz="1600" dirty="0"/>
          </a:p>
        </p:txBody>
      </p:sp>
      <p:pic>
        <p:nvPicPr>
          <p:cNvPr id="15" name="Image 0" descr="https://kimi-img.moonshot.cn/pub/slides/slides_tmpl/image/25-06-01-00:37:40-d0tj0l475iks2gau4tt0.png">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5861685" y="0"/>
            <a:ext cx="56775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Projects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480" y="2592070"/>
            <a:ext cx="4188460" cy="386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&amp; Innovation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75005" y="2978078"/>
            <a:ext cx="3600660" cy="2966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 frontend with dual-LLM model backend. Implemented RAG for contextually relevant conversations.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50702" y="2592202"/>
            <a:ext cx="4100328" cy="3439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50702" y="2972992"/>
            <a:ext cx="3600660" cy="276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Integrated MCP protocol, cross-platform data aggregation, and behavioral analytics dashboard.</a:t>
            </a:r>
            <a:endParaRPr lang="en-US" sz="1600" dirty="0"/>
          </a:p>
        </p:txBody>
      </p:sp>
      <p:pic>
        <p:nvPicPr>
          <p:cNvPr id="6" name="Image 0" descr="https://kimi-img.moonshot.cn/pub/slides/slides_tmpl/image/25-06-01-00:37:40-d0tj0l475iks2gau4tsg.png">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flipV="1">
            <a:off x="6492384" y="1991456"/>
            <a:ext cx="1458318" cy="145831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86614" y="498069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6614" y="4980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86614" y="595043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6614" y="5950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00B0F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00B0F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95960" y="5500325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95960" y="5500325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Personal Recruitment Assistant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6-01-00:37:47-d0tj0ms75iks2gau4t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2395855"/>
            <a:ext cx="1889760" cy="1889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38939" y="777607"/>
            <a:ext cx="4628517" cy="655662"/>
          </a:xfrm>
          <a:custGeom>
            <a:avLst/>
            <a:gdLst/>
            <a:ahLst/>
            <a:cxnLst/>
            <a:rect l="l" t="t" r="r" b="b"/>
            <a:pathLst>
              <a:path w="4628517" h="655662">
                <a:moveTo>
                  <a:pt x="865138" y="117053"/>
                </a:moveTo>
                <a:cubicBezTo>
                  <a:pt x="812205" y="117053"/>
                  <a:pt x="770527" y="136698"/>
                  <a:pt x="740104" y="175989"/>
                </a:cubicBezTo>
                <a:cubicBezTo>
                  <a:pt x="709681" y="215280"/>
                  <a:pt x="694469" y="266166"/>
                  <a:pt x="694469" y="328649"/>
                </a:cubicBezTo>
                <a:cubicBezTo>
                  <a:pt x="694469" y="390314"/>
                  <a:pt x="709340" y="440723"/>
                  <a:pt x="739080" y="479877"/>
                </a:cubicBezTo>
                <a:cubicBezTo>
                  <a:pt x="768821" y="519032"/>
                  <a:pt x="809613" y="538609"/>
                  <a:pt x="861454" y="538609"/>
                </a:cubicBezTo>
                <a:cubicBezTo>
                  <a:pt x="914388" y="538609"/>
                  <a:pt x="955588" y="519850"/>
                  <a:pt x="985056" y="482333"/>
                </a:cubicBezTo>
                <a:cubicBezTo>
                  <a:pt x="1014524" y="444816"/>
                  <a:pt x="1029258" y="394407"/>
                  <a:pt x="1029258" y="331105"/>
                </a:cubicBezTo>
                <a:cubicBezTo>
                  <a:pt x="1029258" y="265075"/>
                  <a:pt x="1014933" y="212892"/>
                  <a:pt x="986284" y="174557"/>
                </a:cubicBezTo>
                <a:cubicBezTo>
                  <a:pt x="957634" y="136221"/>
                  <a:pt x="917253" y="117053"/>
                  <a:pt x="865138" y="117053"/>
                </a:cubicBezTo>
                <a:close/>
                <a:moveTo>
                  <a:pt x="3647480" y="10641"/>
                </a:moveTo>
                <a:lnTo>
                  <a:pt x="4144342" y="10641"/>
                </a:lnTo>
                <a:lnTo>
                  <a:pt x="4144342" y="121146"/>
                </a:lnTo>
                <a:lnTo>
                  <a:pt x="3963442" y="121146"/>
                </a:lnTo>
                <a:lnTo>
                  <a:pt x="3963442" y="644612"/>
                </a:lnTo>
                <a:lnTo>
                  <a:pt x="3827971" y="644612"/>
                </a:lnTo>
                <a:lnTo>
                  <a:pt x="3827971" y="121146"/>
                </a:lnTo>
                <a:lnTo>
                  <a:pt x="3647480" y="121146"/>
                </a:lnTo>
                <a:close/>
                <a:moveTo>
                  <a:pt x="2992450" y="10641"/>
                </a:moveTo>
                <a:lnTo>
                  <a:pt x="3139790" y="10641"/>
                </a:lnTo>
                <a:lnTo>
                  <a:pt x="3398453" y="409277"/>
                </a:lnTo>
                <a:cubicBezTo>
                  <a:pt x="3415643" y="435744"/>
                  <a:pt x="3426147" y="452524"/>
                  <a:pt x="3429968" y="459618"/>
                </a:cubicBezTo>
                <a:lnTo>
                  <a:pt x="3432014" y="459618"/>
                </a:lnTo>
                <a:cubicBezTo>
                  <a:pt x="3429285" y="444338"/>
                  <a:pt x="3427921" y="415143"/>
                  <a:pt x="3427921" y="372033"/>
                </a:cubicBezTo>
                <a:lnTo>
                  <a:pt x="3427921" y="10641"/>
                </a:lnTo>
                <a:lnTo>
                  <a:pt x="3556025" y="10641"/>
                </a:lnTo>
                <a:lnTo>
                  <a:pt x="3556025" y="644612"/>
                </a:lnTo>
                <a:lnTo>
                  <a:pt x="3417689" y="644612"/>
                </a:lnTo>
                <a:lnTo>
                  <a:pt x="3149203" y="234516"/>
                </a:lnTo>
                <a:cubicBezTo>
                  <a:pt x="3135288" y="213233"/>
                  <a:pt x="3125192" y="196044"/>
                  <a:pt x="3118916" y="182947"/>
                </a:cubicBezTo>
                <a:lnTo>
                  <a:pt x="3116870" y="182947"/>
                </a:lnTo>
                <a:cubicBezTo>
                  <a:pt x="3119326" y="204775"/>
                  <a:pt x="3120554" y="238472"/>
                  <a:pt x="3120554" y="284038"/>
                </a:cubicBezTo>
                <a:lnTo>
                  <a:pt x="3120554" y="644612"/>
                </a:lnTo>
                <a:lnTo>
                  <a:pt x="2992450" y="644612"/>
                </a:lnTo>
                <a:close/>
                <a:moveTo>
                  <a:pt x="2516200" y="10641"/>
                </a:moveTo>
                <a:lnTo>
                  <a:pt x="2876773" y="10641"/>
                </a:lnTo>
                <a:lnTo>
                  <a:pt x="2876773" y="121146"/>
                </a:lnTo>
                <a:lnTo>
                  <a:pt x="2651261" y="121146"/>
                </a:lnTo>
                <a:lnTo>
                  <a:pt x="2651261" y="270532"/>
                </a:lnTo>
                <a:lnTo>
                  <a:pt x="2860811" y="270532"/>
                </a:lnTo>
                <a:lnTo>
                  <a:pt x="2860811" y="380628"/>
                </a:lnTo>
                <a:lnTo>
                  <a:pt x="2651261" y="380628"/>
                </a:lnTo>
                <a:lnTo>
                  <a:pt x="2651261" y="534107"/>
                </a:lnTo>
                <a:lnTo>
                  <a:pt x="2891507" y="534107"/>
                </a:lnTo>
                <a:lnTo>
                  <a:pt x="2891507" y="644612"/>
                </a:lnTo>
                <a:lnTo>
                  <a:pt x="2516200" y="644612"/>
                </a:lnTo>
                <a:close/>
                <a:moveTo>
                  <a:pt x="1932980" y="10641"/>
                </a:moveTo>
                <a:lnTo>
                  <a:pt x="2429842" y="10641"/>
                </a:lnTo>
                <a:lnTo>
                  <a:pt x="2429842" y="121146"/>
                </a:lnTo>
                <a:lnTo>
                  <a:pt x="2248942" y="121146"/>
                </a:lnTo>
                <a:lnTo>
                  <a:pt x="2248942" y="644612"/>
                </a:lnTo>
                <a:lnTo>
                  <a:pt x="2113471" y="644612"/>
                </a:lnTo>
                <a:lnTo>
                  <a:pt x="2113471" y="121146"/>
                </a:lnTo>
                <a:lnTo>
                  <a:pt x="1932980" y="121146"/>
                </a:lnTo>
                <a:close/>
                <a:moveTo>
                  <a:pt x="1277950" y="10641"/>
                </a:moveTo>
                <a:lnTo>
                  <a:pt x="1425290" y="10641"/>
                </a:lnTo>
                <a:lnTo>
                  <a:pt x="1683953" y="409277"/>
                </a:lnTo>
                <a:cubicBezTo>
                  <a:pt x="1701143" y="435744"/>
                  <a:pt x="1711647" y="452524"/>
                  <a:pt x="1715467" y="459618"/>
                </a:cubicBezTo>
                <a:lnTo>
                  <a:pt x="1717514" y="459618"/>
                </a:lnTo>
                <a:cubicBezTo>
                  <a:pt x="1714785" y="444338"/>
                  <a:pt x="1713421" y="415143"/>
                  <a:pt x="1713421" y="372033"/>
                </a:cubicBezTo>
                <a:lnTo>
                  <a:pt x="1713421" y="10641"/>
                </a:lnTo>
                <a:lnTo>
                  <a:pt x="1841525" y="10641"/>
                </a:lnTo>
                <a:lnTo>
                  <a:pt x="1841525" y="644612"/>
                </a:lnTo>
                <a:lnTo>
                  <a:pt x="1703189" y="644612"/>
                </a:lnTo>
                <a:lnTo>
                  <a:pt x="1434703" y="234516"/>
                </a:lnTo>
                <a:cubicBezTo>
                  <a:pt x="1420788" y="213233"/>
                  <a:pt x="1410692" y="196044"/>
                  <a:pt x="1404417" y="182947"/>
                </a:cubicBezTo>
                <a:lnTo>
                  <a:pt x="1402370" y="182947"/>
                </a:lnTo>
                <a:cubicBezTo>
                  <a:pt x="1404826" y="204775"/>
                  <a:pt x="1406054" y="238472"/>
                  <a:pt x="1406054" y="284038"/>
                </a:cubicBezTo>
                <a:lnTo>
                  <a:pt x="1406054" y="644612"/>
                </a:lnTo>
                <a:lnTo>
                  <a:pt x="1277950" y="644612"/>
                </a:lnTo>
                <a:close/>
                <a:moveTo>
                  <a:pt x="4444752" y="0"/>
                </a:moveTo>
                <a:cubicBezTo>
                  <a:pt x="4506689" y="0"/>
                  <a:pt x="4558667" y="8049"/>
                  <a:pt x="4600687" y="24147"/>
                </a:cubicBezTo>
                <a:lnTo>
                  <a:pt x="4600687" y="151023"/>
                </a:lnTo>
                <a:cubicBezTo>
                  <a:pt x="4558122" y="122101"/>
                  <a:pt x="4508326" y="107640"/>
                  <a:pt x="4451300" y="107640"/>
                </a:cubicBezTo>
                <a:cubicBezTo>
                  <a:pt x="4418013" y="107640"/>
                  <a:pt x="4391410" y="113711"/>
                  <a:pt x="4371491" y="125852"/>
                </a:cubicBezTo>
                <a:cubicBezTo>
                  <a:pt x="4351573" y="137994"/>
                  <a:pt x="4341614" y="154297"/>
                  <a:pt x="4341614" y="174761"/>
                </a:cubicBezTo>
                <a:cubicBezTo>
                  <a:pt x="4341614" y="191132"/>
                  <a:pt x="4348435" y="206207"/>
                  <a:pt x="4362078" y="219986"/>
                </a:cubicBezTo>
                <a:cubicBezTo>
                  <a:pt x="4375720" y="233765"/>
                  <a:pt x="4409418" y="252387"/>
                  <a:pt x="4463169" y="275853"/>
                </a:cubicBezTo>
                <a:cubicBezTo>
                  <a:pt x="4526198" y="302865"/>
                  <a:pt x="4569513" y="331378"/>
                  <a:pt x="4593115" y="361392"/>
                </a:cubicBezTo>
                <a:cubicBezTo>
                  <a:pt x="4616717" y="391405"/>
                  <a:pt x="4628517" y="427149"/>
                  <a:pt x="4628517" y="468622"/>
                </a:cubicBezTo>
                <a:cubicBezTo>
                  <a:pt x="4628517" y="529468"/>
                  <a:pt x="4606962" y="575853"/>
                  <a:pt x="4563852" y="607777"/>
                </a:cubicBezTo>
                <a:cubicBezTo>
                  <a:pt x="4520741" y="639700"/>
                  <a:pt x="4459486" y="655662"/>
                  <a:pt x="4380086" y="655662"/>
                </a:cubicBezTo>
                <a:cubicBezTo>
                  <a:pt x="4307508" y="655662"/>
                  <a:pt x="4248026" y="643929"/>
                  <a:pt x="4201641" y="620464"/>
                </a:cubicBezTo>
                <a:lnTo>
                  <a:pt x="4201641" y="484993"/>
                </a:lnTo>
                <a:cubicBezTo>
                  <a:pt x="4252665" y="527285"/>
                  <a:pt x="4310645" y="548431"/>
                  <a:pt x="4375584" y="548431"/>
                </a:cubicBezTo>
                <a:cubicBezTo>
                  <a:pt x="4412419" y="548431"/>
                  <a:pt x="4440114" y="542088"/>
                  <a:pt x="4458667" y="529400"/>
                </a:cubicBezTo>
                <a:cubicBezTo>
                  <a:pt x="4477221" y="516712"/>
                  <a:pt x="4486498" y="500410"/>
                  <a:pt x="4486498" y="480491"/>
                </a:cubicBezTo>
                <a:cubicBezTo>
                  <a:pt x="4486498" y="463302"/>
                  <a:pt x="4479131" y="447067"/>
                  <a:pt x="4464397" y="431787"/>
                </a:cubicBezTo>
                <a:cubicBezTo>
                  <a:pt x="4449663" y="416508"/>
                  <a:pt x="4410782" y="395771"/>
                  <a:pt x="4347753" y="369577"/>
                </a:cubicBezTo>
                <a:cubicBezTo>
                  <a:pt x="4248708" y="327558"/>
                  <a:pt x="4199186" y="266439"/>
                  <a:pt x="4199186" y="186221"/>
                </a:cubicBezTo>
                <a:cubicBezTo>
                  <a:pt x="4199186" y="127285"/>
                  <a:pt x="4221627" y="81514"/>
                  <a:pt x="4266512" y="48908"/>
                </a:cubicBezTo>
                <a:cubicBezTo>
                  <a:pt x="4311396" y="16303"/>
                  <a:pt x="4370809" y="0"/>
                  <a:pt x="4444752" y="0"/>
                </a:cubicBezTo>
                <a:close/>
                <a:moveTo>
                  <a:pt x="869231" y="0"/>
                </a:moveTo>
                <a:cubicBezTo>
                  <a:pt x="959817" y="0"/>
                  <a:pt x="1032737" y="30150"/>
                  <a:pt x="1087989" y="90450"/>
                </a:cubicBezTo>
                <a:cubicBezTo>
                  <a:pt x="1143242" y="150750"/>
                  <a:pt x="1170868" y="228240"/>
                  <a:pt x="1170868" y="322920"/>
                </a:cubicBezTo>
                <a:cubicBezTo>
                  <a:pt x="1170868" y="421692"/>
                  <a:pt x="1142150" y="501842"/>
                  <a:pt x="1084715" y="563370"/>
                </a:cubicBezTo>
                <a:cubicBezTo>
                  <a:pt x="1027280" y="624898"/>
                  <a:pt x="952041" y="655662"/>
                  <a:pt x="858999" y="655662"/>
                </a:cubicBezTo>
                <a:cubicBezTo>
                  <a:pt x="768139" y="655662"/>
                  <a:pt x="694333" y="625853"/>
                  <a:pt x="637580" y="566235"/>
                </a:cubicBezTo>
                <a:cubicBezTo>
                  <a:pt x="580827" y="506617"/>
                  <a:pt x="552450" y="429877"/>
                  <a:pt x="552450" y="336016"/>
                </a:cubicBezTo>
                <a:cubicBezTo>
                  <a:pt x="552450" y="236698"/>
                  <a:pt x="581440" y="155866"/>
                  <a:pt x="639421" y="93520"/>
                </a:cubicBezTo>
                <a:cubicBezTo>
                  <a:pt x="697402" y="31173"/>
                  <a:pt x="774005" y="0"/>
                  <a:pt x="869231" y="0"/>
                </a:cubicBezTo>
                <a:close/>
                <a:moveTo>
                  <a:pt x="336426" y="0"/>
                </a:moveTo>
                <a:cubicBezTo>
                  <a:pt x="398363" y="0"/>
                  <a:pt x="450205" y="8049"/>
                  <a:pt x="491951" y="24147"/>
                </a:cubicBezTo>
                <a:lnTo>
                  <a:pt x="491951" y="154707"/>
                </a:lnTo>
                <a:cubicBezTo>
                  <a:pt x="449114" y="129604"/>
                  <a:pt x="400546" y="117053"/>
                  <a:pt x="346249" y="117053"/>
                </a:cubicBezTo>
                <a:cubicBezTo>
                  <a:pt x="284311" y="117053"/>
                  <a:pt x="234789" y="136835"/>
                  <a:pt x="197681" y="176398"/>
                </a:cubicBezTo>
                <a:cubicBezTo>
                  <a:pt x="160573" y="215962"/>
                  <a:pt x="142019" y="267667"/>
                  <a:pt x="142019" y="331514"/>
                </a:cubicBezTo>
                <a:cubicBezTo>
                  <a:pt x="142019" y="393725"/>
                  <a:pt x="159618" y="443793"/>
                  <a:pt x="194816" y="481719"/>
                </a:cubicBezTo>
                <a:cubicBezTo>
                  <a:pt x="230014" y="519646"/>
                  <a:pt x="277626" y="538609"/>
                  <a:pt x="337654" y="538609"/>
                </a:cubicBezTo>
                <a:cubicBezTo>
                  <a:pt x="394134" y="538609"/>
                  <a:pt x="445567" y="524966"/>
                  <a:pt x="491951" y="497681"/>
                </a:cubicBezTo>
                <a:lnTo>
                  <a:pt x="491951" y="621692"/>
                </a:lnTo>
                <a:cubicBezTo>
                  <a:pt x="445839" y="644339"/>
                  <a:pt x="385676" y="655662"/>
                  <a:pt x="311460" y="655662"/>
                </a:cubicBezTo>
                <a:cubicBezTo>
                  <a:pt x="215962" y="655662"/>
                  <a:pt x="140177" y="627081"/>
                  <a:pt x="84106" y="569918"/>
                </a:cubicBezTo>
                <a:cubicBezTo>
                  <a:pt x="28035" y="512756"/>
                  <a:pt x="0" y="436562"/>
                  <a:pt x="0" y="341337"/>
                </a:cubicBezTo>
                <a:cubicBezTo>
                  <a:pt x="0" y="241201"/>
                  <a:pt x="31310" y="159277"/>
                  <a:pt x="93929" y="95566"/>
                </a:cubicBezTo>
                <a:cubicBezTo>
                  <a:pt x="156549" y="31855"/>
                  <a:pt x="237381" y="0"/>
                  <a:pt x="336426" y="0"/>
                </a:cubicBezTo>
                <a:close/>
              </a:path>
            </a:pathLst>
          </a:custGeom>
          <a:solidFill>
            <a:srgbClr val="7DB6D9">
              <a:alpha val="10196"/>
            </a:srgbClr>
          </a:solidFill>
          <a:ln w="19050">
            <a:solidFill>
              <a:srgbClr val="F3F7FA">
                <a:alpha val="14902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738939" y="777607"/>
            <a:ext cx="4628517" cy="6556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27-d0tj0hs75iks2gau4tm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520190"/>
            <a:ext cx="2663825" cy="52451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8680" y="565150"/>
            <a:ext cx="1738630" cy="1090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0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64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22096" y="2375247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77416" y="2437661"/>
            <a:ext cx="4113090" cy="6576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Profile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61708" y="2375247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17028" y="2437661"/>
            <a:ext cx="4113090" cy="6576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22096" y="3479597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077416" y="3542011"/>
            <a:ext cx="4113090" cy="6576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Experience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61708" y="3479597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317028" y="3542011"/>
            <a:ext cx="4113090" cy="6576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04900" y="4583310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60220" y="4646362"/>
            <a:ext cx="4113090" cy="6576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61708" y="4555922"/>
            <a:ext cx="884017" cy="783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6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317028" y="4618336"/>
            <a:ext cx="4113090" cy="6576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50595" y="1788160"/>
            <a:ext cx="4953000" cy="43008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4B8BF7">
                  <a:alpha val="38000"/>
                </a:srgbClr>
              </a:gs>
              <a:gs pos="46000">
                <a:srgbClr val="7DB6D9">
                  <a:alpha val="7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950595" y="178816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35" y="1650365"/>
            <a:ext cx="2134235" cy="21316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53810" y="1788160"/>
            <a:ext cx="4953000" cy="43008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4B8BF7">
                  <a:alpha val="38000"/>
                </a:srgbClr>
              </a:gs>
              <a:gs pos="46000">
                <a:srgbClr val="7DB6D9">
                  <a:alpha val="7000"/>
                </a:srgbClr>
              </a:gs>
            </a:gsLst>
            <a:lin ang="540000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6353810" y="178816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Analysis &amp; Accuracy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Developed YouTube comment analysis system with VADER, BART, and custom topic modeling. Achieved 94% accuracy in spam detection.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Processing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Processed 2K comments dataset with preprocessing and visualization techniques.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882265" y="2402205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40410" y="622255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40410" y="622255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Analytics Platform</a:t>
            </a:r>
            <a:endParaRPr lang="en-US" sz="1600" dirty="0"/>
          </a:p>
        </p:txBody>
      </p:sp>
      <p:pic>
        <p:nvPicPr>
          <p:cNvPr id="22" name="Image 1" descr="https://kimi-img.moonshot.cn/pub/slides/slides_tmpl/image/25-06-01-00:37:41-d0tj0lc75iks2gau4t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370" y="1655445"/>
            <a:ext cx="2134235" cy="2131695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8420100" y="2407285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07845" y="1645285"/>
            <a:ext cx="9129395" cy="4147820"/>
          </a:xfrm>
          <a:prstGeom prst="roundRect">
            <a:avLst/>
          </a:prstGeom>
          <a:gradFill rotWithShape="1" flip="none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807845" y="1645285"/>
            <a:ext cx="9129395" cy="4147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770505" y="2353310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Deployed TurtleBot3 with ROS for SLAM navigation. Integrated Raspberry Pi 4 with sensors for real-time bin monitoring.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70505" y="1770380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 &amp; Integration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770505" y="4364990"/>
            <a:ext cx="7731760" cy="1428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Implemented TCP/IP protocol for centralized dashboard control and status reporting.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770505" y="3782060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&amp; Reporting</a:t>
            </a:r>
            <a:endParaRPr lang="en-US" sz="1600" dirty="0"/>
          </a:p>
        </p:txBody>
      </p:sp>
      <p:pic>
        <p:nvPicPr>
          <p:cNvPr id="8" name="Image 0" descr="https://kimi-img.moonshot.cn/pub/slides/slides_tmpl/image/25-06-01-00:37:47-d0tj0ms75iks2gau4u1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5" y="1953895"/>
            <a:ext cx="688340" cy="69151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463040" y="20440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06-01-00:37:47-d0tj0ms75iks2gau4u1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95" y="3961130"/>
            <a:ext cx="688340" cy="69151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63040" y="40513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807845" y="2580640"/>
            <a:ext cx="0" cy="147066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sp>
        <p:nvSpPr>
          <p:cNvPr id="13" name="Shape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Mobility System for Smart Waste Bin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50595" y="1788160"/>
            <a:ext cx="4953000" cy="43008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4B8BF7">
                  <a:alpha val="38000"/>
                </a:srgbClr>
              </a:gs>
              <a:gs pos="46000">
                <a:srgbClr val="7DB6D9">
                  <a:alpha val="7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950595" y="178816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35" y="1650365"/>
            <a:ext cx="2134235" cy="21316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53810" y="1788160"/>
            <a:ext cx="4953000" cy="4300855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4B8BF7">
                  <a:alpha val="38000"/>
                </a:srgbClr>
              </a:gs>
              <a:gs pos="46000">
                <a:srgbClr val="7DB6D9">
                  <a:alpha val="7000"/>
                </a:srgbClr>
              </a:gs>
            </a:gsLst>
            <a:lin ang="540000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6353810" y="178816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High-Value Customer Identification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Engineered decision tree classifier with RFE and Random Forest ensemble, achieving 92% accuracy.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Segmentation &amp; Visualization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Implemented K-Means clustering for RFM segmentation. Built interactive Plotly dashboard for business intelligence.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882265" y="2402205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40410" y="622255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40410" y="622255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Consumer Intelligence &amp; Predictive Analytics</a:t>
            </a:r>
            <a:endParaRPr lang="en-US" sz="1600" dirty="0"/>
          </a:p>
        </p:txBody>
      </p:sp>
      <p:pic>
        <p:nvPicPr>
          <p:cNvPr id="22" name="Image 1" descr="https://kimi-img.moonshot.cn/pub/slides/slides_tmpl/image/25-06-01-00:37:41-d0tj0lc75iks2gau4t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370" y="1655445"/>
            <a:ext cx="2134235" cy="2131695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8420100" y="2407285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Other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2740660"/>
            <a:ext cx="7389495" cy="2708275"/>
          </a:xfrm>
          <a:prstGeom prst="rect">
            <a:avLst/>
          </a:prstGeom>
          <a:gradFill rotWithShape="1" flip="none">
            <a:gsLst>
              <a:gs pos="13000">
                <a:srgbClr val="2F5BEE">
                  <a:alpha val="12000"/>
                </a:srgbClr>
              </a:gs>
              <a:gs pos="57000">
                <a:srgbClr val="2F5BEE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2740660"/>
            <a:ext cx="7389495" cy="27082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9485" y="3197860"/>
            <a:ext cx="5620385" cy="461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 Council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8850" y="3712845"/>
            <a:ext cx="5389245" cy="173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Vice Minister of Employment Department. Organized recruitment events and industry partnerships.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86614" y="40091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86614" y="49788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40410" y="400685"/>
            <a:ext cx="9594215" cy="720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Leadership Experience</a:t>
            </a:r>
            <a:endParaRPr lang="en-US" sz="1600" dirty="0"/>
          </a:p>
        </p:txBody>
      </p:sp>
      <p:pic>
        <p:nvPicPr>
          <p:cNvPr id="15" name="Image 0" descr="https://kimi-img.moonshot.cn/pub/slides/slides_tmpl/image/25-06-01-00:37:40-d0tj0l475iks2gau4tt0.png">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5861685" y="0"/>
            <a:ext cx="56775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0090" y="1653540"/>
            <a:ext cx="5962015" cy="4013200"/>
          </a:xfrm>
          <a:prstGeom prst="roundRect">
            <a:avLst/>
          </a:prstGeom>
          <a:gradFill rotWithShape="1" flip="none">
            <a:gsLst>
              <a:gs pos="0">
                <a:srgbClr val="4B8BF7">
                  <a:alpha val="18000"/>
                </a:srgbClr>
              </a:gs>
              <a:gs pos="100000">
                <a:srgbClr val="FFF2EC">
                  <a:alpha val="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20090" y="1653540"/>
            <a:ext cx="5962015" cy="4013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6924" y="498069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26924" y="4980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6924" y="595043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2700">
            <a:solidFill>
              <a:srgbClr val="7DB6D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26924" y="5950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gradFill rotWithShape="1" flip="none">
            <a:gsLst>
              <a:gs pos="0">
                <a:srgbClr val="ADE1F9"/>
              </a:gs>
              <a:gs pos="100000">
                <a:srgbClr val="FFF2EC"/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476318" y="2489591"/>
            <a:ext cx="4551036" cy="126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CPR &amp; AED Certified. Open Water Diver. C1 Driving License (China).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409700" y="1982971"/>
            <a:ext cx="4551337" cy="36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Certifications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76318" y="4343665"/>
            <a:ext cx="4551036" cy="166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Enthusiastic about technical innovation research, swimming, and mountain hiking.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476318" y="3917007"/>
            <a:ext cx="4551737" cy="331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Interests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7343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Certifications &amp; Interests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03-d0tj0qs75iks2gau4u6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4646930"/>
            <a:ext cx="4334510" cy="55499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057275" y="2113697"/>
            <a:ext cx="7420946" cy="1180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57275" y="3371400"/>
            <a:ext cx="7420946" cy="6196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READING！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58637" y="846900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58637" y="846900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B0F0">
                    <a:alpha val="50196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318657" y="467531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318657" y="4675315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Profile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82700" y="4965065"/>
            <a:ext cx="10401935" cy="1572260"/>
          </a:xfrm>
          <a:prstGeom prst="roundRect">
            <a:avLst/>
          </a:prstGeom>
          <a:gradFill rotWithShape="1" flip="none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t="-100000" l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282700" y="4965065"/>
            <a:ext cx="10401935" cy="1572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37:41-d0tj0lc75iks2gau4t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5" y="4981575"/>
            <a:ext cx="1557655" cy="155638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51230" y="3204210"/>
            <a:ext cx="10364470" cy="1572260"/>
          </a:xfrm>
          <a:prstGeom prst="roundRect">
            <a:avLst/>
          </a:prstGeom>
          <a:gradFill rotWithShape="1" flip="none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t="-100000" l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1230" y="3204210"/>
            <a:ext cx="10364470" cy="1572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37:41-d0tj0lc75iks2gau4t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135" y="3233420"/>
            <a:ext cx="1557655" cy="155638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1283335" y="1504315"/>
            <a:ext cx="10410825" cy="1572260"/>
          </a:xfrm>
          <a:prstGeom prst="roundRect">
            <a:avLst/>
          </a:prstGeom>
          <a:gradFill rotWithShape="1" flip="none">
            <a:gsLst>
              <a:gs pos="0">
                <a:srgbClr val="4B8BF7">
                  <a:alpha val="56000"/>
                </a:srgbClr>
              </a:gs>
              <a:gs pos="57000">
                <a:srgbClr val="2F5BEE">
                  <a:alpha val="0"/>
                </a:srgbClr>
              </a:gs>
              <a:gs pos="100000">
                <a:srgbClr val="002060"/>
              </a:gs>
            </a:gsLst>
            <a:path path="circle">
              <a:fillToRect r="100000" b="100000"/>
            </a:path>
            <a:tileRect t="-100000" l="-100000"/>
          </a:gradFill>
          <a:ln w="19050">
            <a:solidFill>
              <a:srgbClr val="F3F7F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283335" y="1504315"/>
            <a:ext cx="10410825" cy="1572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521075" y="1966595"/>
            <a:ext cx="7795260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Pursuing Master of Technology in Artificial Intelligence Systems at National University of Singapore. Expected to graduate in November 2025.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521075" y="161480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 &amp; Expected Graduation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283335" y="3679825"/>
            <a:ext cx="7795260" cy="107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Committed to utilizing diverse technologies and continuously improving skills to efficiently solve problems. Solid foundation in software engineering with practical experience in model deployment.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283335" y="3328035"/>
            <a:ext cx="7795260" cy="363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Commitment to AI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3521075" y="5445760"/>
            <a:ext cx="7795260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Eager to leverage expertise in computer vision, business analytics, industrial automation, and robotics to contribute to innovative AI solutions.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3521075" y="5093970"/>
            <a:ext cx="7794625" cy="366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Aspirations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9723120" y="3738880"/>
            <a:ext cx="86614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711325" y="5486400"/>
            <a:ext cx="86614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Summary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6-01-00:37:41-d0tj0lc75iks2gau4tt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1527810"/>
            <a:ext cx="1557655" cy="155638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778000" y="2055495"/>
            <a:ext cx="86614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5890" y="496570"/>
            <a:ext cx="12443460" cy="5873115"/>
          </a:xfrm>
          <a:prstGeom prst="rect">
            <a:avLst/>
          </a:prstGeom>
          <a:gradFill rotWithShape="1" flip="none">
            <a:gsLst>
              <a:gs pos="0">
                <a:srgbClr val="4B8BF7">
                  <a:alpha val="0"/>
                </a:srgbClr>
              </a:gs>
              <a:gs pos="100000">
                <a:srgbClr val="4B8BF7">
                  <a:alpha val="18000"/>
                </a:srgbClr>
              </a:gs>
            </a:gsLst>
            <a:lin ang="17400000" scaled="1"/>
          </a:gradFill>
          <a:ln w="19050">
            <a:solidFill>
              <a:srgbClr val="7DB6D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-135890" y="496570"/>
            <a:ext cx="12443460" cy="587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91515" y="331978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Master of Technology in Artificial Intelligence Systems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49033" y="3742055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Aug 2024 - Present. Focused on advanced AI systems and model deployment.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559550" y="331978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Graduate Diploma in Systems Analysis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017068" y="3742055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Aug 2023 - Sep 2024. Developed skills in systems analysis and design.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24576" y="2155364"/>
            <a:ext cx="0" cy="257810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sp>
        <p:nvSpPr>
          <p:cNvPr id="9" name="Text 7"/>
          <p:cNvSpPr/>
          <p:nvPr/>
        </p:nvSpPr>
        <p:spPr>
          <a:xfrm>
            <a:off x="695960" y="652735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National University of Singapore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06-01-00:37:47-d0tj0ms75iks2gau4tv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15" y="1710055"/>
            <a:ext cx="1517650" cy="151765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06-01-00:37:47-d0tj0ms75iks2gau4t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085" y="1710055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8440" y="2900680"/>
            <a:ext cx="3336290" cy="278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Sep 2018 - Jun 2022. Honors include NUC Comprehensive Excellence Scholarship and third prize in Blue Bridge Cup Java Group.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985510" y="2298700"/>
            <a:ext cx="5276215" cy="4616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Bachelor of Software Engineering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95960" y="106739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95960" y="106739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North University of China</a:t>
            </a:r>
            <a:endParaRPr lang="en-US" sz="1600" dirty="0"/>
          </a:p>
        </p:txBody>
      </p:sp>
      <p:pic>
        <p:nvPicPr>
          <p:cNvPr id="6" name="Image 0" descr="https://kimi-img.moonshot.cn/pub/slides/slides_tmpl/image/25-06-01-00:37:30-d0tj0ik75iks2gau4to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705" y="0"/>
            <a:ext cx="8773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1526400" y="3038549"/>
            <a:ext cx="9144000" cy="12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Experience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524000" y="1610475"/>
            <a:ext cx="9144000" cy="12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7200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03-d0tj0qs75iks2gau4u6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660" y="1300480"/>
            <a:ext cx="2706370" cy="52336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8:03-d0tj0qs75iks2gau4u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1236980"/>
            <a:ext cx="2706370" cy="523367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6-01-00:38:03-d0tj0qs75iks2gau4u6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905" y="1291590"/>
            <a:ext cx="2706370" cy="52336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6-01-00:38:03-d0tj0qs75iks2gau4u6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35" y="1262380"/>
            <a:ext cx="2706370" cy="523367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465195" y="2313940"/>
            <a:ext cx="233616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Parts Surface Defect Detection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3532505" y="2954655"/>
            <a:ext cx="225615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real-time defect detection system using Raspberry Pi and computer vision, increasing quality inspection efficiency by 40%.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310630" y="2313940"/>
            <a:ext cx="232410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Workplace Safety Detection System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377940" y="2954655"/>
            <a:ext cx="225615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Customized YOLOv8 model for fall detection, increasing safety accident warning accuracy to 92%.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9269095" y="2313940"/>
            <a:ext cx="230441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 Analysis for NC Parts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9336405" y="2954655"/>
            <a:ext cx="2237740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Conducted statistical analysis on NC parts, identifying key influencers and delivering process optimization.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47370" y="2313940"/>
            <a:ext cx="232537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Powered Working Instruction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19760" y="2954655"/>
            <a:ext cx="225615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Developed AI workflow for industrial video-to-document conversion, improving document compilation efficiency by 70%.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gradFill rotWithShape="0" flip="none">
                  <a:gsLst>
                    <a:gs pos="0">
                      <a:srgbClr val="ADE1F9"/>
                    </a:gs>
                    <a:gs pos="100000">
                      <a:srgbClr val="FFF2EC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Shimano (Singapore) Pte. Ltd.</a:t>
            </a:r>
            <a:endParaRPr lang="en-US" sz="1600" dirty="0"/>
          </a:p>
        </p:txBody>
      </p:sp>
      <p:pic>
        <p:nvPicPr>
          <p:cNvPr id="16" name="Image 4" descr="https://kimi-img.moonshot.cn/pub/slides/slides_tmpl/image/25-06-01-00:37:47-d0tj0ms75iks2gau4tv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95" y="1061085"/>
            <a:ext cx="1517650" cy="151765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37:47-d0tj0ms75iks2gau4tv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125" y="1094105"/>
            <a:ext cx="1517650" cy="1517650"/>
          </a:xfrm>
          <a:prstGeom prst="rect">
            <a:avLst/>
          </a:prstGeom>
        </p:spPr>
      </p:pic>
      <p:pic>
        <p:nvPicPr>
          <p:cNvPr id="18" name="Image 6" descr="https://kimi-img.moonshot.cn/pub/slides/slides_tmpl/image/25-06-01-00:37:47-d0tj0ms75iks2gau4u0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3385" y="1027430"/>
            <a:ext cx="1517650" cy="1517650"/>
          </a:xfrm>
          <a:prstGeom prst="rect">
            <a:avLst/>
          </a:prstGeom>
        </p:spPr>
      </p:pic>
      <p:pic>
        <p:nvPicPr>
          <p:cNvPr id="19" name="Image 7" descr="https://kimi-img.moonshot.cn/pub/slides/slides_tmpl/image/25-06-01-00:38:01-d0tj0qc75iks2gau4u5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0735" y="1099185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2025-07-22T06:46:29Z</dcterms:created>
  <dcterms:modified xsi:type="dcterms:W3CDTF">2025-07-22T06:46:29Z</dcterms:modified>
</cp:coreProperties>
</file>